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2"/>
  </p:notesMasterIdLst>
  <p:sldIdLst>
    <p:sldId id="256" r:id="rId3"/>
    <p:sldId id="259" r:id="rId4"/>
    <p:sldId id="311" r:id="rId5"/>
    <p:sldId id="389" r:id="rId6"/>
    <p:sldId id="385" r:id="rId7"/>
    <p:sldId id="386" r:id="rId8"/>
    <p:sldId id="387" r:id="rId9"/>
    <p:sldId id="330" r:id="rId10"/>
    <p:sldId id="369" r:id="rId11"/>
    <p:sldId id="371" r:id="rId12"/>
    <p:sldId id="383" r:id="rId13"/>
    <p:sldId id="307" r:id="rId14"/>
    <p:sldId id="295" r:id="rId15"/>
    <p:sldId id="384" r:id="rId16"/>
    <p:sldId id="348" r:id="rId17"/>
    <p:sldId id="406" r:id="rId18"/>
    <p:sldId id="407" r:id="rId19"/>
    <p:sldId id="408" r:id="rId20"/>
    <p:sldId id="428" r:id="rId21"/>
    <p:sldId id="429" r:id="rId22"/>
    <p:sldId id="430" r:id="rId23"/>
    <p:sldId id="421" r:id="rId24"/>
    <p:sldId id="422" r:id="rId25"/>
    <p:sldId id="427" r:id="rId26"/>
    <p:sldId id="423" r:id="rId27"/>
    <p:sldId id="424" r:id="rId28"/>
    <p:sldId id="403" r:id="rId29"/>
    <p:sldId id="388" r:id="rId30"/>
    <p:sldId id="298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tamaran Thin" panose="020B0604020202020204" charset="0"/>
      <p:regular r:id="rId39"/>
      <p:bold r:id="rId40"/>
    </p:embeddedFont>
    <p:embeddedFont>
      <p:font typeface="Livvic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B9558-E163-8299-AD51-061324244C75}" v="282" dt="2022-12-12T16:31:00.461"/>
    <p1510:client id="{78F6F75B-0BFC-481E-9C10-414A7150B1CC}" v="189" dt="2020-08-29T21:26:10.156"/>
  </p1510:revLst>
</p1510:revInfo>
</file>

<file path=ppt/tableStyles.xml><?xml version="1.0" encoding="utf-8"?>
<a:tblStyleLst xmlns:a="http://schemas.openxmlformats.org/drawingml/2006/main" def="{D4E598EF-83C9-4875-82ED-32600F37D4DF}">
  <a:tblStyle styleId="{D4E598EF-83C9-4875-82ED-32600F37D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205" autoAdjust="0"/>
  </p:normalViewPr>
  <p:slideViewPr>
    <p:cSldViewPr snapToGrid="0">
      <p:cViewPr varScale="1">
        <p:scale>
          <a:sx n="109" d="100"/>
          <a:sy n="109" d="100"/>
        </p:scale>
        <p:origin x="59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estcfiaor-my.sharepoint.com/personal/dkorte_cfia_or_cr/Documents/Programa%20ME%20BID/5.%20Microempresas/3.%20Puesta%20a%20punto/3.%20Upala/5.%20Entregables/23.%20Noviembre%202022/Facturaci&#243;n/221202_Informe%20gerencial%20mensual%20Upal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33695262569784"/>
          <c:y val="9.1652599751202379E-2"/>
          <c:w val="0.8415481755482046"/>
          <c:h val="0.68437773579824901"/>
        </c:manualLayout>
      </c:layout>
      <c:barChart>
        <c:barDir val="bar"/>
        <c:grouping val="clustered"/>
        <c:varyColors val="0"/>
        <c:ser>
          <c:idx val="0"/>
          <c:order val="0"/>
          <c:tx>
            <c:v>Programado total a la fecha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'[221202_Informe gerencial mensual Upala.xlsx]Información Gráficos'!$N$20:$N$32</c:f>
              <c:strCache>
                <c:ptCount val="13"/>
                <c:pt idx="0">
                  <c:v>PRVC-01</c:v>
                </c:pt>
                <c:pt idx="1">
                  <c:v>PRVC-02</c:v>
                </c:pt>
                <c:pt idx="2">
                  <c:v>PRVC-03</c:v>
                </c:pt>
                <c:pt idx="3">
                  <c:v>PRVC-04</c:v>
                </c:pt>
                <c:pt idx="4">
                  <c:v>PRVC-05</c:v>
                </c:pt>
                <c:pt idx="5">
                  <c:v>PRVC-06</c:v>
                </c:pt>
                <c:pt idx="6">
                  <c:v>PRVC-07</c:v>
                </c:pt>
                <c:pt idx="7">
                  <c:v>PRVC-08</c:v>
                </c:pt>
                <c:pt idx="8">
                  <c:v>PRVC-09</c:v>
                </c:pt>
                <c:pt idx="9">
                  <c:v>PRVC-10</c:v>
                </c:pt>
                <c:pt idx="10">
                  <c:v>PRVC-11</c:v>
                </c:pt>
                <c:pt idx="11">
                  <c:v>PRVC-12</c:v>
                </c:pt>
                <c:pt idx="12">
                  <c:v>PRVC-13</c:v>
                </c:pt>
              </c:strCache>
            </c:strRef>
          </c:cat>
          <c:val>
            <c:numRef>
              <c:f>'[221202_Informe gerencial mensual Upala.xlsx]Información Gráficos'!$O$20:$O$32</c:f>
              <c:numCache>
                <c:formatCode>0.00%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5D-4196-8490-9ACF4EB47107}"/>
            </c:ext>
          </c:extLst>
        </c:ser>
        <c:ser>
          <c:idx val="1"/>
          <c:order val="1"/>
          <c:tx>
            <c:v>Ejecutado total a la fecha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'[221202_Informe gerencial mensual Upala.xlsx]Información Gráficos'!$N$20:$N$32</c:f>
              <c:strCache>
                <c:ptCount val="13"/>
                <c:pt idx="0">
                  <c:v>PRVC-01</c:v>
                </c:pt>
                <c:pt idx="1">
                  <c:v>PRVC-02</c:v>
                </c:pt>
                <c:pt idx="2">
                  <c:v>PRVC-03</c:v>
                </c:pt>
                <c:pt idx="3">
                  <c:v>PRVC-04</c:v>
                </c:pt>
                <c:pt idx="4">
                  <c:v>PRVC-05</c:v>
                </c:pt>
                <c:pt idx="5">
                  <c:v>PRVC-06</c:v>
                </c:pt>
                <c:pt idx="6">
                  <c:v>PRVC-07</c:v>
                </c:pt>
                <c:pt idx="7">
                  <c:v>PRVC-08</c:v>
                </c:pt>
                <c:pt idx="8">
                  <c:v>PRVC-09</c:v>
                </c:pt>
                <c:pt idx="9">
                  <c:v>PRVC-10</c:v>
                </c:pt>
                <c:pt idx="10">
                  <c:v>PRVC-11</c:v>
                </c:pt>
                <c:pt idx="11">
                  <c:v>PRVC-12</c:v>
                </c:pt>
                <c:pt idx="12">
                  <c:v>PRVC-13</c:v>
                </c:pt>
              </c:strCache>
            </c:strRef>
          </c:cat>
          <c:val>
            <c:numRef>
              <c:f>'[221202_Informe gerencial mensual Upala.xlsx]Información Gráficos'!$P$20:$P$32</c:f>
              <c:numCache>
                <c:formatCode>0.00%</c:formatCode>
                <c:ptCount val="13"/>
                <c:pt idx="0">
                  <c:v>3.3257142857142856</c:v>
                </c:pt>
                <c:pt idx="1">
                  <c:v>0.73383333333333334</c:v>
                </c:pt>
                <c:pt idx="2">
                  <c:v>1.1856</c:v>
                </c:pt>
                <c:pt idx="3">
                  <c:v>0.32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3.4</c:v>
                </c:pt>
                <c:pt idx="10">
                  <c:v>0.7142857142857143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D-4196-8490-9ACF4EB47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33010560"/>
        <c:axId val="1"/>
      </c:barChart>
      <c:catAx>
        <c:axId val="533010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/>
                  <a:t>ACTIVIDAD</a:t>
                </a:r>
              </a:p>
            </c:rich>
          </c:tx>
          <c:layout>
            <c:manualLayout>
              <c:xMode val="edge"/>
              <c:yMode val="edge"/>
              <c:x val="2.0891549898115768E-2"/>
              <c:y val="0.362550796221755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/>
                  <a:t>PORCENTAJE DE AVANCE</a:t>
                </a:r>
              </a:p>
            </c:rich>
          </c:tx>
          <c:layout>
            <c:manualLayout>
              <c:xMode val="edge"/>
              <c:yMode val="edge"/>
              <c:x val="0.43230911086757645"/>
              <c:y val="0.9278949055452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3301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95620948993578"/>
          <c:y val="0.86549148281800559"/>
          <c:w val="0.71740183731451346"/>
          <c:h val="6.1554978820496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5113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22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6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301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09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36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53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80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437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235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37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638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551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8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55CF-A28A-6640-94E0-DE68D90DE0D4}" type="datetimeFigureOut">
              <a:rPr lang="es-AR" smtClean="0"/>
              <a:t>24/11/2023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CA86-8192-3546-9191-D5FA5C268852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1DB952-3B7E-4218-BC40-E7D75576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40000"/>
          </a:blip>
          <a:srcRect l="9036" t="6484" b="-1"/>
          <a:stretch/>
        </p:blipFill>
        <p:spPr>
          <a:xfrm>
            <a:off x="-111211" y="-64873"/>
            <a:ext cx="9452919" cy="52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cielo, nubes, exterior y naturaleza, texto que dice &quot;David VF&quot;">
            <a:extLst>
              <a:ext uri="{FF2B5EF4-FFF2-40B4-BE49-F238E27FC236}">
                <a16:creationId xmlns:a16="http://schemas.microsoft.com/office/drawing/2014/main" id="{E8E2C46D-E05F-4F51-A6CE-3CA7AFF73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 bwMode="auto">
          <a:xfrm>
            <a:off x="2065050" y="225693"/>
            <a:ext cx="6858000" cy="4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124;p24"/>
          <p:cNvSpPr/>
          <p:nvPr/>
        </p:nvSpPr>
        <p:spPr>
          <a:xfrm rot="5400000">
            <a:off x="871152" y="-239264"/>
            <a:ext cx="2269400" cy="3829301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0" y="1047135"/>
            <a:ext cx="3920503" cy="1330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1270" algn="ctr">
              <a:lnSpc>
                <a:spcPct val="115000"/>
              </a:lnSpc>
            </a:pPr>
            <a:r>
              <a:rPr lang="es-CR" sz="21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Intervenciones de Departamento de Gestión Vial en el distrito Bijagua 2020-2023.  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791050" y="2126740"/>
            <a:ext cx="2547999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lt1"/>
                </a:solidFill>
                <a:latin typeface="+mj-lt"/>
              </a:rPr>
              <a:t>Municipalidad de Upala</a:t>
            </a:r>
            <a:endParaRPr sz="1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AB70B-A67A-4CF6-8B10-AFE031E36CD4}"/>
              </a:ext>
            </a:extLst>
          </p:cNvPr>
          <p:cNvSpPr txBox="1"/>
          <p:nvPr/>
        </p:nvSpPr>
        <p:spPr>
          <a:xfrm>
            <a:off x="7466202" y="4634202"/>
            <a:ext cx="1456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100" dirty="0">
                <a:solidFill>
                  <a:schemeClr val="bg1"/>
                </a:solidFill>
              </a:rPr>
              <a:t>Fotógrafo: David VF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67729B-BAD4-44AB-8E8C-C2AA61C7F0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" y="3364071"/>
            <a:ext cx="963097" cy="123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94150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C2-13-102, mediante la conformación de cunetas, conformación de la superficie de ruedo en Bijagua – Los Hueveros.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1227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Ȼ20.900.611,23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4" y="3551199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CONANSA S.A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2022CD-000036-0021500001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BIJAGUA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1" y="1248135"/>
            <a:ext cx="3831866" cy="16212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1" y="3006534"/>
            <a:ext cx="3826600" cy="1722250"/>
          </a:xfrm>
          <a:prstGeom prst="rect">
            <a:avLst/>
          </a:prstGeom>
        </p:spPr>
      </p:pic>
      <p:pic>
        <p:nvPicPr>
          <p:cNvPr id="14" name="image1.jpeg">
            <a:extLst>
              <a:ext uri="{FF2B5EF4-FFF2-40B4-BE49-F238E27FC236}">
                <a16:creationId xmlns:a16="http://schemas.microsoft.com/office/drawing/2014/main" id="{0EC7D13D-146C-9AB7-7D30-8AAEF6F3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4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313722"/>
            <a:ext cx="4737371" cy="770285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2022</a:t>
            </a:r>
            <a:endParaRPr lang="es-CR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5" y="1410442"/>
            <a:ext cx="4046707" cy="921494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Asfaltado y Drenajes Bijagua.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23616" y="233193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Monto del presupuesto: </a:t>
            </a:r>
            <a:r>
              <a:rPr lang="es-ES" i="1" u="sng" dirty="0">
                <a:latin typeface="+mn-lt"/>
              </a:rPr>
              <a:t>Ȼ51.929.528,37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623616" y="3534574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Empresa adjudicada: CONANSA S.A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623616" y="3019367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N° Contratación: 2022LA-000014-0021500001</a:t>
            </a:r>
            <a:endParaRPr kumimoji="0" lang="es-CR" sz="1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23616" y="396440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572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Distrito: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Catamaran Thin"/>
                <a:sym typeface="Catamaran Thin"/>
              </a:rPr>
              <a:t>BIJAGUA</a:t>
            </a:r>
            <a:endParaRPr kumimoji="0" lang="es-CR" sz="1200" b="1" i="0" u="sng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Catamaran Thin"/>
              <a:sym typeface="Catamaran Thin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46" y="1096720"/>
            <a:ext cx="3382548" cy="1703342"/>
          </a:xfrm>
          <a:prstGeom prst="rect">
            <a:avLst/>
          </a:prstGeom>
        </p:spPr>
      </p:pic>
      <p:pic>
        <p:nvPicPr>
          <p:cNvPr id="12" name="image1.jpeg">
            <a:extLst>
              <a:ext uri="{FF2B5EF4-FFF2-40B4-BE49-F238E27FC236}">
                <a16:creationId xmlns:a16="http://schemas.microsoft.com/office/drawing/2014/main" id="{252BA294-63A9-122F-D945-79668114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F6FF998-DF9B-E821-976E-D9299ECDF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46" y="2932493"/>
            <a:ext cx="3382548" cy="2063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27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7BA674C-CAE1-3743-8555-D7BA6D34214E}"/>
              </a:ext>
            </a:extLst>
          </p:cNvPr>
          <p:cNvSpPr txBox="1"/>
          <p:nvPr/>
        </p:nvSpPr>
        <p:spPr>
          <a:xfrm>
            <a:off x="384717" y="322312"/>
            <a:ext cx="7278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s-CR" sz="2000" b="1" dirty="0">
                <a:solidFill>
                  <a:schemeClr val="dk1"/>
                </a:solidFill>
                <a:latin typeface="+mn-lt"/>
                <a:sym typeface="Livvic"/>
              </a:rPr>
              <a:t>Mantenimiento periódico</a:t>
            </a:r>
          </a:p>
          <a:p>
            <a:pPr defTabSz="342900">
              <a:buClrTx/>
            </a:pPr>
            <a:r>
              <a:rPr lang="es-CR" sz="2000" b="1" dirty="0">
                <a:solidFill>
                  <a:schemeClr val="dk1"/>
                </a:solidFill>
                <a:latin typeface="+mn-lt"/>
                <a:sym typeface="Livvic"/>
              </a:rPr>
              <a:t>Sello asfáltico El Areno San Miguel inversión de proyecto ¢150.000.000,00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EE18E61-A580-6148-90E2-63DF5EEAB089}"/>
              </a:ext>
            </a:extLst>
          </p:cNvPr>
          <p:cNvCxnSpPr>
            <a:cxnSpLocks/>
          </p:cNvCxnSpPr>
          <p:nvPr/>
        </p:nvCxnSpPr>
        <p:spPr>
          <a:xfrm>
            <a:off x="384717" y="1512212"/>
            <a:ext cx="4511133" cy="0"/>
          </a:xfrm>
          <a:prstGeom prst="line">
            <a:avLst/>
          </a:prstGeom>
          <a:ln w="19050">
            <a:solidFill>
              <a:srgbClr val="EFC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63051A1-BC0D-4180-9B50-5991B23BF0A0}"/>
              </a:ext>
            </a:extLst>
          </p:cNvPr>
          <p:cNvCxnSpPr>
            <a:cxnSpLocks/>
          </p:cNvCxnSpPr>
          <p:nvPr/>
        </p:nvCxnSpPr>
        <p:spPr>
          <a:xfrm>
            <a:off x="384717" y="4588787"/>
            <a:ext cx="4511133" cy="0"/>
          </a:xfrm>
          <a:prstGeom prst="line">
            <a:avLst/>
          </a:prstGeom>
          <a:ln w="19050">
            <a:solidFill>
              <a:srgbClr val="EFC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4054D1-873B-4070-A42B-6FC1D30B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57" y="4674583"/>
            <a:ext cx="1797490" cy="467144"/>
          </a:xfrm>
          <a:prstGeom prst="rect">
            <a:avLst/>
          </a:prstGeom>
        </p:spPr>
      </p:pic>
      <p:pic>
        <p:nvPicPr>
          <p:cNvPr id="4" name="Imagen 3" descr="Sendero entre los árboles&#10;&#10;Descripción generada automáticamente">
            <a:extLst>
              <a:ext uri="{FF2B5EF4-FFF2-40B4-BE49-F238E27FC236}">
                <a16:creationId xmlns:a16="http://schemas.microsoft.com/office/drawing/2014/main" id="{B21DE15C-A9CC-BCAD-FE0E-15E570A0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9" r="13735"/>
          <a:stretch/>
        </p:blipFill>
        <p:spPr>
          <a:xfrm>
            <a:off x="228599" y="1512212"/>
            <a:ext cx="4100053" cy="3076575"/>
          </a:xfrm>
          <a:prstGeom prst="rect">
            <a:avLst/>
          </a:prstGeom>
        </p:spPr>
      </p:pic>
      <p:pic>
        <p:nvPicPr>
          <p:cNvPr id="9" name="Imagen 8" descr="Una carretera con árboles&#10;&#10;Descripción generada automáticamente">
            <a:extLst>
              <a:ext uri="{FF2B5EF4-FFF2-40B4-BE49-F238E27FC236}">
                <a16:creationId xmlns:a16="http://schemas.microsoft.com/office/drawing/2014/main" id="{8067CC72-E152-35B9-9D32-F414235B4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6" r="10540" b="-878"/>
          <a:stretch/>
        </p:blipFill>
        <p:spPr>
          <a:xfrm>
            <a:off x="4474876" y="1512212"/>
            <a:ext cx="4284407" cy="3103572"/>
          </a:xfrm>
          <a:prstGeom prst="rect">
            <a:avLst/>
          </a:prstGeom>
        </p:spPr>
      </p:pic>
      <p:pic>
        <p:nvPicPr>
          <p:cNvPr id="2" name="image1.jpeg">
            <a:extLst>
              <a:ext uri="{FF2B5EF4-FFF2-40B4-BE49-F238E27FC236}">
                <a16:creationId xmlns:a16="http://schemas.microsoft.com/office/drawing/2014/main" id="{1B217824-559E-5553-3B15-74D2D018F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02" y="322312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2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7BA674C-CAE1-3743-8555-D7BA6D34214E}"/>
              </a:ext>
            </a:extLst>
          </p:cNvPr>
          <p:cNvSpPr txBox="1"/>
          <p:nvPr/>
        </p:nvSpPr>
        <p:spPr>
          <a:xfrm>
            <a:off x="384717" y="322312"/>
            <a:ext cx="727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>
                <a:schemeClr val="dk1"/>
              </a:buClr>
              <a:buSzPts val="4800"/>
            </a:pPr>
            <a:r>
              <a:rPr lang="es-CR" sz="2800" b="1" kern="1200" dirty="0">
                <a:solidFill>
                  <a:schemeClr val="dk1"/>
                </a:solidFill>
                <a:latin typeface="+mn-lt"/>
                <a:ea typeface="+mj-ea"/>
                <a:cs typeface="+mj-cs"/>
                <a:sym typeface="Livvic"/>
              </a:rPr>
              <a:t>Noviembre</a:t>
            </a:r>
          </a:p>
          <a:p>
            <a:pPr defTabSz="342900">
              <a:buClrTx/>
            </a:pPr>
            <a:r>
              <a:rPr lang="es-CR" sz="1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Microempresas de Mantenimiento Vial por Estándares Comunitarias (MMEC</a:t>
            </a:r>
            <a:r>
              <a:rPr lang="es-CR" sz="1500" b="1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" panose="02000503000000020004"/>
                <a:ea typeface="+mn-ea"/>
                <a:cs typeface="+mn-cs"/>
              </a:rPr>
              <a:t>)</a:t>
            </a:r>
            <a:endParaRPr lang="es-CR" sz="4500" b="1" kern="1200" dirty="0">
              <a:solidFill>
                <a:prstClr val="black">
                  <a:lumMod val="50000"/>
                  <a:lumOff val="50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EE18E61-A580-6148-90E2-63DF5EEAB089}"/>
              </a:ext>
            </a:extLst>
          </p:cNvPr>
          <p:cNvCxnSpPr>
            <a:cxnSpLocks/>
          </p:cNvCxnSpPr>
          <p:nvPr/>
        </p:nvCxnSpPr>
        <p:spPr>
          <a:xfrm>
            <a:off x="384717" y="1512212"/>
            <a:ext cx="4511133" cy="0"/>
          </a:xfrm>
          <a:prstGeom prst="line">
            <a:avLst/>
          </a:prstGeom>
          <a:ln w="19050">
            <a:solidFill>
              <a:srgbClr val="EFC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63051A1-BC0D-4180-9B50-5991B23BF0A0}"/>
              </a:ext>
            </a:extLst>
          </p:cNvPr>
          <p:cNvCxnSpPr>
            <a:cxnSpLocks/>
          </p:cNvCxnSpPr>
          <p:nvPr/>
        </p:nvCxnSpPr>
        <p:spPr>
          <a:xfrm>
            <a:off x="384717" y="4588787"/>
            <a:ext cx="4511133" cy="0"/>
          </a:xfrm>
          <a:prstGeom prst="line">
            <a:avLst/>
          </a:prstGeom>
          <a:ln w="19050">
            <a:solidFill>
              <a:srgbClr val="EFC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4054D1-873B-4070-A42B-6FC1D30B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57" y="4674583"/>
            <a:ext cx="1797490" cy="467144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BA3A1D5-86DA-475D-86DD-DC35E2C96A00}"/>
              </a:ext>
            </a:extLst>
          </p:cNvPr>
          <p:cNvGraphicFramePr>
            <a:graphicFrameLocks noGrp="1"/>
          </p:cNvGraphicFramePr>
          <p:nvPr/>
        </p:nvGraphicFramePr>
        <p:xfrm>
          <a:off x="5018597" y="1512211"/>
          <a:ext cx="3905250" cy="313919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241509879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879062384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634735376"/>
                    </a:ext>
                  </a:extLst>
                </a:gridCol>
              </a:tblGrid>
              <a:tr h="327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 </a:t>
                      </a:r>
                      <a:endParaRPr lang="en-US" sz="11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Este </a:t>
                      </a:r>
                      <a:r>
                        <a:rPr lang="en-US" sz="1100" b="1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mes</a:t>
                      </a:r>
                      <a:endParaRPr lang="en-US" sz="1100" b="1" i="1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En</a:t>
                      </a:r>
                      <a:r>
                        <a:rPr lang="en-US" sz="1100" b="1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el </a:t>
                      </a:r>
                      <a:r>
                        <a:rPr lang="en-US" sz="1100" b="1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mes</a:t>
                      </a:r>
                      <a:r>
                        <a:rPr lang="en-US" sz="1100" b="1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Previo</a:t>
                      </a:r>
                      <a:endParaRPr lang="en-US" sz="1100" b="1" i="1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92268750"/>
                  </a:ext>
                </a:extLst>
              </a:tr>
              <a:tr h="280796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km Atendidos que cumplen con todos los estándares:</a:t>
                      </a:r>
                      <a:endParaRPr lang="es-E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49.04 km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874.30 km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58970493"/>
                  </a:ext>
                </a:extLst>
              </a:tr>
              <a:tr h="249576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Longitud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del Proyecto: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48.50 km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9812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Avance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físico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101.86%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0.00%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8551137"/>
                  </a:ext>
                </a:extLst>
              </a:tr>
              <a:tr h="279287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Limpieza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de </a:t>
                      </a:r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alcantarillas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(</a:t>
                      </a:r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unidad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)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1164.00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7238.00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6854097"/>
                  </a:ext>
                </a:extLst>
              </a:tr>
              <a:tr h="384962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Conformación y limpieza de cunetas, canales y obras de drenaje (m3)</a:t>
                      </a:r>
                      <a:endParaRPr lang="es-E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88.06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1883.39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82427135"/>
                  </a:ext>
                </a:extLst>
              </a:tr>
              <a:tr h="317028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Chapea de la vegetación del derecho de vía (m2)</a:t>
                      </a:r>
                      <a:endParaRPr lang="es-E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296,400.00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4,318,878.00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3721172"/>
                  </a:ext>
                </a:extLst>
              </a:tr>
              <a:tr h="299820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u="none" strike="noStrike" dirty="0" err="1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Descuaje</a:t>
                      </a:r>
                      <a:r>
                        <a:rPr lang="en-U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 (horas)</a:t>
                      </a:r>
                      <a:endParaRPr lang="en-U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32.00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864.00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0994273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Limpieza de señales verticales, barreras de contención vehicular y descontaminación visual (unidad)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170.00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1949.00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3571448"/>
                  </a:ext>
                </a:extLst>
              </a:tr>
              <a:tr h="356543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u="none" strike="noStrike" dirty="0">
                          <a:effectLst/>
                          <a:latin typeface="Helvetica Neue" panose="02000503000000020004"/>
                          <a:cs typeface="Helvetica" panose="020B0604020202020204" pitchFamily="34" charset="0"/>
                        </a:rPr>
                        <a:t>Recolección de basura y otros elementos físicos (horas)</a:t>
                      </a:r>
                      <a:endParaRPr lang="es-ES" sz="900" b="1" i="0" u="none" strike="noStrike" dirty="0">
                        <a:effectLst/>
                        <a:latin typeface="Helvetica Neue" panose="02000503000000020004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60.00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Helvetica Neue" panose="02000503000000020004"/>
                          <a:ea typeface="+mn-ea"/>
                          <a:cs typeface="Helvetica" panose="020B0604020202020204" pitchFamily="34" charset="0"/>
                        </a:rPr>
                        <a:t>1548.00</a:t>
                      </a:r>
                    </a:p>
                  </a:txBody>
                  <a:tcPr marL="0" marR="0" marT="0" marB="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82189323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000-000008680000}"/>
              </a:ext>
            </a:extLst>
          </p:cNvPr>
          <p:cNvGraphicFramePr>
            <a:graphicFrameLocks/>
          </p:cNvGraphicFramePr>
          <p:nvPr/>
        </p:nvGraphicFramePr>
        <p:xfrm>
          <a:off x="220154" y="1683535"/>
          <a:ext cx="4675697" cy="270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252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854" y="87548"/>
            <a:ext cx="4649811" cy="922717"/>
          </a:xfrm>
        </p:spPr>
        <p:txBody>
          <a:bodyPr/>
          <a:lstStyle/>
          <a:p>
            <a:pPr algn="ctr">
              <a:buClr>
                <a:schemeClr val="dk1"/>
              </a:buClr>
              <a:buSzPts val="4800"/>
            </a:pPr>
            <a:r>
              <a:rPr lang="es-CR" sz="3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Trabajos de Obras CNE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5204295" y="1576347"/>
            <a:ext cx="3657602" cy="1293313"/>
          </a:xfrm>
        </p:spPr>
        <p:txBody>
          <a:bodyPr/>
          <a:lstStyle/>
          <a:p>
            <a:pPr lvl="0" algn="l"/>
            <a:r>
              <a:rPr lang="es-CR" sz="1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Contratación 2022PI-000103-0006500001 y 2022PI-000104-0006500001: Limpieza y protección de los márgenes del río Bijagua en el sector de Altamira, Distrito Bijagua.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	</a:t>
            </a:r>
          </a:p>
          <a:p>
            <a:pPr algn="l"/>
            <a:r>
              <a:rPr lang="es-ES" dirty="0">
                <a:latin typeface="+mn-lt"/>
              </a:rPr>
              <a:t>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			</a:t>
            </a:r>
          </a:p>
          <a:p>
            <a:pPr algn="l"/>
            <a:r>
              <a:rPr lang="es-ES" dirty="0">
                <a:latin typeface="+mn-lt"/>
              </a:rPr>
              <a:t> 			</a:t>
            </a:r>
          </a:p>
          <a:p>
            <a:pPr algn="l"/>
            <a:r>
              <a:rPr lang="es-ES" dirty="0">
                <a:latin typeface="+mn-lt"/>
              </a:rPr>
              <a:t>					</a:t>
            </a:r>
          </a:p>
          <a:p>
            <a:pPr algn="l"/>
            <a:endParaRPr lang="es-CR" dirty="0">
              <a:latin typeface="+mn-lt"/>
            </a:endParaRPr>
          </a:p>
        </p:txBody>
      </p:sp>
      <p:pic>
        <p:nvPicPr>
          <p:cNvPr id="5" name="Imagen 4" descr="Una roca en medio del campo&#10;&#10;Descripción generada automáticamente con confianza baj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0"/>
          <a:stretch/>
        </p:blipFill>
        <p:spPr bwMode="auto">
          <a:xfrm>
            <a:off x="965982" y="1210588"/>
            <a:ext cx="3674110" cy="114350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32207"/>
          <a:stretch/>
        </p:blipFill>
        <p:spPr bwMode="auto">
          <a:xfrm>
            <a:off x="965982" y="2361922"/>
            <a:ext cx="3674110" cy="11152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Imagen que contiene roca, exterior, rocoso, naturaleza&#10;&#10;Descripción generada automáticamen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2" y="3477133"/>
            <a:ext cx="3674110" cy="1248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5436115" y="3169356"/>
            <a:ext cx="279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Inversión: </a:t>
            </a:r>
            <a:r>
              <a:rPr lang="es-ES" dirty="0">
                <a:latin typeface="+mn-lt"/>
              </a:rPr>
              <a:t>Ȼ26.500.000,00</a:t>
            </a:r>
            <a:endParaRPr lang="es-CR" dirty="0"/>
          </a:p>
        </p:txBody>
      </p:sp>
      <p:pic>
        <p:nvPicPr>
          <p:cNvPr id="4" name="image1.jpeg">
            <a:extLst>
              <a:ext uri="{FF2B5EF4-FFF2-40B4-BE49-F238E27FC236}">
                <a16:creationId xmlns:a16="http://schemas.microsoft.com/office/drawing/2014/main" id="{CDC2810A-CFA2-6E13-8500-21B17C31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9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87716"/>
          </a:xfrm>
        </p:spPr>
        <p:txBody>
          <a:bodyPr/>
          <a:lstStyle/>
          <a:p>
            <a:pPr algn="ctr"/>
            <a:r>
              <a:rPr lang="es-CR" sz="2000" dirty="0">
                <a:latin typeface="+mn-lt"/>
              </a:rPr>
              <a:t>Microempresa de Mantenimiento por Estándares Comunitario</a:t>
            </a:r>
            <a:r>
              <a:rPr lang="es-CR" dirty="0">
                <a:latin typeface="+mn-lt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BD1AD2-6A50-5230-4183-56C18CC735E5}"/>
              </a:ext>
            </a:extLst>
          </p:cNvPr>
          <p:cNvSpPr txBox="1"/>
          <p:nvPr/>
        </p:nvSpPr>
        <p:spPr>
          <a:xfrm>
            <a:off x="6174827" y="3226754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434343"/>
                </a:solidFill>
                <a:latin typeface="+mn-lt"/>
                <a:cs typeface="Catamaran Thin"/>
              </a:rPr>
              <a:t>Inversión durante años 2021, 2022 y 2023 por parte de la </a:t>
            </a:r>
            <a:r>
              <a:rPr lang="es-ES" dirty="0">
                <a:solidFill>
                  <a:srgbClr val="434343"/>
                </a:solidFill>
                <a:latin typeface="+mn-lt"/>
                <a:cs typeface="Catamaran Thin"/>
                <a:sym typeface="Catamaran Thin"/>
              </a:rPr>
              <a:t>Municipalidad</a:t>
            </a:r>
            <a:r>
              <a:rPr lang="es-ES" dirty="0">
                <a:solidFill>
                  <a:srgbClr val="434343"/>
                </a:solidFill>
                <a:latin typeface="+mn-lt"/>
                <a:cs typeface="Catamaran Thin"/>
              </a:rPr>
              <a:t>: </a:t>
            </a:r>
          </a:p>
          <a:p>
            <a:r>
              <a:rPr lang="es-ES" dirty="0">
                <a:solidFill>
                  <a:srgbClr val="434343"/>
                </a:solidFill>
                <a:latin typeface="+mn-lt"/>
                <a:cs typeface="Catamaran Thin"/>
              </a:rPr>
              <a:t>₡107,000,000.00  </a:t>
            </a:r>
            <a:endParaRPr lang="es-CR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pic>
        <p:nvPicPr>
          <p:cNvPr id="3" name="image1.jpeg">
            <a:extLst>
              <a:ext uri="{FF2B5EF4-FFF2-40B4-BE49-F238E27FC236}">
                <a16:creationId xmlns:a16="http://schemas.microsoft.com/office/drawing/2014/main" id="{5B58342E-CE25-AEA7-D0EF-9954FA41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2CF39F-6FE3-E5E6-34B6-BDB5F9969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83" y="1560690"/>
            <a:ext cx="3627750" cy="29824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CF93869-937B-CC08-816D-F0D0ECE13B39}"/>
              </a:ext>
            </a:extLst>
          </p:cNvPr>
          <p:cNvSpPr txBox="1"/>
          <p:nvPr/>
        </p:nvSpPr>
        <p:spPr>
          <a:xfrm>
            <a:off x="6174828" y="1714130"/>
            <a:ext cx="28585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434343"/>
                </a:solidFill>
                <a:latin typeface="+mn-lt"/>
                <a:cs typeface="Catamaran Thin"/>
              </a:rPr>
              <a:t>Inversión durante  años 2021 y 2022 por parte del MOPT - BID: </a:t>
            </a:r>
            <a:endParaRPr lang="es-CR" dirty="0">
              <a:solidFill>
                <a:srgbClr val="434343"/>
              </a:solidFill>
              <a:latin typeface="+mn-lt"/>
              <a:cs typeface="Catamaran Thin"/>
            </a:endParaRPr>
          </a:p>
          <a:p>
            <a:r>
              <a:rPr lang="es-ES" dirty="0">
                <a:solidFill>
                  <a:srgbClr val="434343"/>
                </a:solidFill>
                <a:latin typeface="+mn-lt"/>
                <a:cs typeface="Catamaran Thin"/>
              </a:rPr>
              <a:t>₡158,000,000.00  </a:t>
            </a:r>
            <a:endParaRPr lang="es-CR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</p:spTree>
    <p:extLst>
      <p:ext uri="{BB962C8B-B14F-4D97-AF65-F5344CB8AC3E}">
        <p14:creationId xmlns:p14="http://schemas.microsoft.com/office/powerpoint/2010/main" val="410276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953173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2023</a:t>
            </a:r>
          </a:p>
        </p:txBody>
      </p:sp>
    </p:spTree>
    <p:extLst>
      <p:ext uri="{BB962C8B-B14F-4D97-AF65-F5344CB8AC3E}">
        <p14:creationId xmlns:p14="http://schemas.microsoft.com/office/powerpoint/2010/main" val="11459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2023LD-000035-0021500001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de los siguientes caminos: C2-13-044, C2-13-206, C2-13-476 y C2-13-081, mediante la conformación de cunetas mecanizadas, ampliación de espaldones y conformación de material granular para la superficie de ruedo. El Retiro, El Jardín, Casita de Maíz respectivamente.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Ȼ57.484.450,00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82362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Bijagua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52B91C1-8818-9410-FE98-C8C79E64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1346667"/>
            <a:ext cx="3536437" cy="1591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D5DD843-0863-7CB0-B0C4-8E0D1D6F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" y="3049297"/>
            <a:ext cx="3536437" cy="16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876" y="58351"/>
            <a:ext cx="4905202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Licitación reducida: 2023LE-000005-0021500001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02910" y="1628992"/>
            <a:ext cx="3392160" cy="1482159"/>
          </a:xfrm>
        </p:spPr>
        <p:txBody>
          <a:bodyPr/>
          <a:lstStyle/>
          <a:p>
            <a:pPr algn="just"/>
            <a:r>
              <a:rPr lang="es-ES" dirty="0">
                <a:latin typeface="+mn-lt"/>
              </a:rPr>
              <a:t>       Nombre del proyecto: Rehabilitación y asfaltado del siguiente camino: C2-13-410. Vistas del Tenorio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698121" y="318968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Ȼ40.000.000,00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698121" y="382362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b="1" u="sng" dirty="0">
                <a:latin typeface="+mn-lt"/>
              </a:rPr>
              <a:t>Distrito: Bijagua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827367-CA07-9421-EB4F-A5F54E18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99" y="1405017"/>
            <a:ext cx="3120390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7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158E1-6DBC-E5DF-0490-11C28D67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94" y="1256822"/>
            <a:ext cx="6222411" cy="1237153"/>
          </a:xfrm>
        </p:spPr>
        <p:txBody>
          <a:bodyPr/>
          <a:lstStyle/>
          <a:p>
            <a:pPr algn="ctr"/>
            <a:r>
              <a:rPr lang="es-CR" sz="3600" dirty="0"/>
              <a:t>Proyectos realizados con maquinaria municipal 2023</a:t>
            </a:r>
          </a:p>
        </p:txBody>
      </p:sp>
    </p:spTree>
    <p:extLst>
      <p:ext uri="{BB962C8B-B14F-4D97-AF65-F5344CB8AC3E}">
        <p14:creationId xmlns:p14="http://schemas.microsoft.com/office/powerpoint/2010/main" val="32553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099226" y="496110"/>
            <a:ext cx="5632314" cy="1799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dirty="0">
                <a:latin typeface="+mj-lt"/>
              </a:rPr>
              <a:t>PROCESOS DE CONTRATACIÓN EJECUTADOS EN EL AÑO 2022</a:t>
            </a:r>
            <a:br>
              <a:rPr lang="es-CR" sz="2400" dirty="0">
                <a:latin typeface="+mj-lt"/>
              </a:rPr>
            </a:br>
            <a:r>
              <a:rPr lang="es-CR" sz="2400" dirty="0">
                <a:latin typeface="+mj-lt"/>
              </a:rPr>
              <a:t> GESTIÓN VIAL.</a:t>
            </a:r>
            <a:endParaRPr sz="2400" dirty="0">
              <a:latin typeface="+mj-lt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7" name="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0" y="496110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352146" y="2571750"/>
            <a:ext cx="34241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2019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2021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CONTRATACIONES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1754285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Rehabilitación plataforma de ruedo C2-13-042 Bijagua – Casita Maíz.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Ȼ6.775.200,00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drenaje de ruedo C2-13-422 Bijagua Cuadrante.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Ȼ1.776.000,00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drenaje de ruedo C2-13-036 Bijagua Centro.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Ȼ4.759.600,00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F66C0F-EFAF-7DCA-59AE-6FAEBBF26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" y="2349307"/>
            <a:ext cx="3207433" cy="2423335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CB852F-9D8F-019D-3076-11C771CC3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73" y="2349307"/>
            <a:ext cx="2736163" cy="242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77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851096" y="545780"/>
            <a:ext cx="6725924" cy="1754285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 </a:t>
            </a:r>
            <a:r>
              <a:rPr lang="es-CR" dirty="0">
                <a:latin typeface="+mn-lt"/>
              </a:rPr>
              <a:t>Colocación de drenaje de ruedo C2-13-417 San Miguel – El Pilón.</a:t>
            </a:r>
          </a:p>
          <a:p>
            <a:pPr algn="l"/>
            <a:r>
              <a:rPr lang="es-CR" dirty="0">
                <a:latin typeface="+mn-lt"/>
              </a:rPr>
              <a:t>Monto: </a:t>
            </a:r>
            <a:r>
              <a:rPr lang="es-ES" dirty="0">
                <a:latin typeface="+mn-lt"/>
              </a:rPr>
              <a:t>Ȼ6.942.710,00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  <a:p>
            <a:pPr algn="l"/>
            <a:endParaRPr lang="es-E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32548C-71FC-549D-FF61-F451487BD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6" y="1799052"/>
            <a:ext cx="3076222" cy="2798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269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D2FEC-7B90-EF6D-F846-43584498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3" y="1768311"/>
            <a:ext cx="5980673" cy="1606877"/>
          </a:xfrm>
        </p:spPr>
        <p:txBody>
          <a:bodyPr/>
          <a:lstStyle/>
          <a:p>
            <a:pPr algn="ctr"/>
            <a:r>
              <a:rPr lang="es-CR" dirty="0"/>
              <a:t>Información adicional</a:t>
            </a:r>
          </a:p>
        </p:txBody>
      </p:sp>
    </p:spTree>
    <p:extLst>
      <p:ext uri="{BB962C8B-B14F-4D97-AF65-F5344CB8AC3E}">
        <p14:creationId xmlns:p14="http://schemas.microsoft.com/office/powerpoint/2010/main" val="4255366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1"/>
            <a:ext cx="7984733" cy="963721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Extracción de 37.000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río.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3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Trituración de 15.000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de material de 1 ½ pulgadas.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7000 m</a:t>
            </a:r>
            <a:r>
              <a:rPr lang="es-CR" sz="1400" baseline="30000" dirty="0">
                <a:latin typeface="+mn-lt"/>
              </a:rPr>
              <a:t>3</a:t>
            </a:r>
            <a:r>
              <a:rPr lang="es-CR" sz="1400" dirty="0">
                <a:latin typeface="+mn-lt"/>
              </a:rPr>
              <a:t> quedaría en material bruto.</a:t>
            </a:r>
            <a:r>
              <a:rPr lang="es-CR" sz="1400" baseline="30000" dirty="0">
                <a:latin typeface="+mn-lt"/>
              </a:rPr>
              <a:t> 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ES" sz="1400" dirty="0">
                <a:latin typeface="+mn-lt"/>
              </a:rPr>
              <a:t>Monto del presupuesto: Ȼ213.052.400 colones.</a:t>
            </a:r>
          </a:p>
          <a:p>
            <a:pPr marL="495300" indent="-342900" algn="just">
              <a:lnSpc>
                <a:spcPct val="200000"/>
              </a:lnSpc>
              <a:buFont typeface="+mj-lt"/>
              <a:buAutoNum type="arabicParenR"/>
            </a:pPr>
            <a:r>
              <a:rPr lang="es-CR" sz="1400" dirty="0">
                <a:latin typeface="+mn-lt"/>
              </a:rPr>
              <a:t>La maquinaria municipal está interviniendo caminos gracias al alquiler de quebradores portátiles, los cuales están triturando material. </a:t>
            </a:r>
          </a:p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08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632" y="307752"/>
            <a:ext cx="7984733" cy="621112"/>
          </a:xfrm>
        </p:spPr>
        <p:txBody>
          <a:bodyPr/>
          <a:lstStyle/>
          <a:p>
            <a:pPr algn="ctr"/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Licitación </a:t>
            </a:r>
            <a:r>
              <a:rPr lang="es-CR" dirty="0">
                <a:solidFill>
                  <a:srgbClr val="434343"/>
                </a:solidFill>
                <a:latin typeface="Arial"/>
              </a:rPr>
              <a:t>menor</a:t>
            </a:r>
            <a:r>
              <a:rPr kumimoji="0" lang="es-CR" sz="28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Livvic"/>
              </a:rPr>
              <a:t>: 2023LE-000003-0021500001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B1A735-015A-DAF5-0842-2F0B99F1ACB7}"/>
              </a:ext>
            </a:extLst>
          </p:cNvPr>
          <p:cNvSpPr txBox="1">
            <a:spLocks/>
          </p:cNvSpPr>
          <p:nvPr/>
        </p:nvSpPr>
        <p:spPr>
          <a:xfrm flipH="1">
            <a:off x="398833" y="1013993"/>
            <a:ext cx="8346332" cy="392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152400" indent="0" algn="just">
              <a:lnSpc>
                <a:spcPct val="200000"/>
              </a:lnSpc>
            </a:pPr>
            <a:endParaRPr lang="es-CR" sz="1400" dirty="0">
              <a:latin typeface="+mn-lt"/>
            </a:endParaRPr>
          </a:p>
          <a:p>
            <a:pPr marL="152400" indent="0" algn="just"/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  <a:p>
            <a:pPr marL="495300" indent="-342900" algn="just">
              <a:buFont typeface="+mj-lt"/>
              <a:buAutoNum type="arabicParenR"/>
            </a:pPr>
            <a:endParaRPr lang="es-CR" sz="1400" dirty="0">
              <a:latin typeface="+mn-lt"/>
            </a:endParaRPr>
          </a:p>
        </p:txBody>
      </p:sp>
      <p:pic>
        <p:nvPicPr>
          <p:cNvPr id="4" name="Imagen 3" descr="Una montaña de arena&#10;&#10;Descripción generada automáticamente">
            <a:extLst>
              <a:ext uri="{FF2B5EF4-FFF2-40B4-BE49-F238E27FC236}">
                <a16:creationId xmlns:a16="http://schemas.microsoft.com/office/drawing/2014/main" id="{234E3955-BD72-A3E2-C3F0-C3C24518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013994"/>
            <a:ext cx="4173168" cy="1971668"/>
          </a:xfrm>
          <a:prstGeom prst="rect">
            <a:avLst/>
          </a:prstGeom>
        </p:spPr>
      </p:pic>
      <p:pic>
        <p:nvPicPr>
          <p:cNvPr id="11" name="Imagen 10" descr="Una montaña de arena&#10;&#10;Descripción generada automáticamente">
            <a:extLst>
              <a:ext uri="{FF2B5EF4-FFF2-40B4-BE49-F238E27FC236}">
                <a16:creationId xmlns:a16="http://schemas.microsoft.com/office/drawing/2014/main" id="{B10E7E9F-A591-86D5-1759-0DF7B106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90" y="1013994"/>
            <a:ext cx="4173168" cy="1971666"/>
          </a:xfrm>
          <a:prstGeom prst="rect">
            <a:avLst/>
          </a:prstGeom>
        </p:spPr>
      </p:pic>
      <p:pic>
        <p:nvPicPr>
          <p:cNvPr id="13" name="Imagen 12" descr="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38A30944-61FD-4731-297D-622586C97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2" y="3070791"/>
            <a:ext cx="4173168" cy="1954198"/>
          </a:xfrm>
          <a:prstGeom prst="rect">
            <a:avLst/>
          </a:prstGeom>
        </p:spPr>
      </p:pic>
      <p:pic>
        <p:nvPicPr>
          <p:cNvPr id="15" name="Imagen 14" descr="Una camioneta en el desierto&#10;&#10;Descripción generada automáticamente">
            <a:extLst>
              <a:ext uri="{FF2B5EF4-FFF2-40B4-BE49-F238E27FC236}">
                <a16:creationId xmlns:a16="http://schemas.microsoft.com/office/drawing/2014/main" id="{988DCFCA-0E44-64C3-6AC9-1287B9D16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91" y="3070792"/>
            <a:ext cx="4173168" cy="19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0" y="581137"/>
            <a:ext cx="3498000" cy="896700"/>
          </a:xfrm>
        </p:spPr>
        <p:txBody>
          <a:bodyPr/>
          <a:lstStyle/>
          <a:p>
            <a:pPr algn="ctr"/>
            <a:r>
              <a:rPr lang="es-CR" dirty="0"/>
              <a:t>Concesiones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una concesión temporal en La Chepa en San José de Upala.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está tramitando la obtención de una concesión permanente en Canalete.</a:t>
            </a:r>
          </a:p>
        </p:txBody>
      </p:sp>
    </p:spTree>
    <p:extLst>
      <p:ext uri="{BB962C8B-B14F-4D97-AF65-F5344CB8AC3E}">
        <p14:creationId xmlns:p14="http://schemas.microsoft.com/office/powerpoint/2010/main" val="250841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46709-168D-A3DF-F519-B7005A3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857" y="486543"/>
            <a:ext cx="4576283" cy="896700"/>
          </a:xfrm>
        </p:spPr>
        <p:txBody>
          <a:bodyPr/>
          <a:lstStyle/>
          <a:p>
            <a:pPr algn="ctr"/>
            <a:r>
              <a:rPr lang="es-CR" dirty="0"/>
              <a:t>Compra de maquinaria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47145-2E01-9662-683C-ADC1B3FE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070070" y="1537615"/>
            <a:ext cx="7003859" cy="3272838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va a comprar: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2 quebradores portátiles (1 primario y 1 secundario).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4 vagonetas.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lowboy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cargador.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1 excavadora de 30 toneladas.</a:t>
            </a:r>
          </a:p>
          <a:p>
            <a:pPr marL="152400" indent="0" algn="just">
              <a:lnSpc>
                <a:spcPct val="150000"/>
              </a:lnSpc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Se cuenta con un préstamo de 2000 millones para adquirir esta maquinaria.</a:t>
            </a:r>
          </a:p>
          <a:p>
            <a:pPr marL="495300" indent="-342900" algn="just">
              <a:lnSpc>
                <a:spcPct val="150000"/>
              </a:lnSpc>
              <a:buFont typeface="+mj-lt"/>
              <a:buAutoNum type="arabicParenR"/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2798" y="257626"/>
            <a:ext cx="5510564" cy="92962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Inversión Municipal 2020-2023</a:t>
            </a:r>
            <a:br>
              <a:rPr lang="es-CR" dirty="0">
                <a:latin typeface="+mn-lt"/>
                <a:ea typeface="Times New Roman" panose="02020603050405020304" pitchFamily="18" charset="0"/>
              </a:rPr>
            </a:br>
            <a:endParaRPr lang="es-CR" dirty="0"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D22126C7-7E85-D199-AF0C-6E5B3723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52407" y="1201995"/>
            <a:ext cx="5439185" cy="1939412"/>
          </a:xfrm>
        </p:spPr>
        <p:txBody>
          <a:bodyPr/>
          <a:lstStyle/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distrito de Bijagua de Upala obtuvo una inversión de:  </a:t>
            </a:r>
          </a:p>
          <a:p>
            <a:endParaRPr lang="es-CR" sz="2800" i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R" sz="2800" b="0" i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₡   874.499</a:t>
            </a:r>
            <a:r>
              <a:rPr lang="es-CR" sz="2800" i="1" u="sng" dirty="0">
                <a:solidFill>
                  <a:srgbClr val="000000"/>
                </a:solidFill>
                <a:latin typeface="Arial" panose="020B0604020202020204" pitchFamily="34" charset="0"/>
              </a:rPr>
              <a:t>.133,42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1E42B-D8AE-B482-C40C-B0BA5AF0A4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2" y="3634044"/>
            <a:ext cx="1599972" cy="115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931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2E882B-851E-5A52-6E58-EF16D990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8316"/>
            <a:ext cx="7977035" cy="850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b="1" dirty="0" err="1">
                <a:latin typeface="+mn-lt"/>
                <a:sym typeface="Livvic"/>
              </a:rPr>
              <a:t>Proyectos</a:t>
            </a:r>
            <a:r>
              <a:rPr lang="en-US" b="1" dirty="0">
                <a:latin typeface="+mn-lt"/>
                <a:sym typeface="Livvic"/>
              </a:rPr>
              <a:t> </a:t>
            </a:r>
            <a:r>
              <a:rPr lang="en-US" b="1" dirty="0" err="1">
                <a:latin typeface="+mn-lt"/>
                <a:sym typeface="Livvic"/>
              </a:rPr>
              <a:t>Planificados</a:t>
            </a:r>
            <a:r>
              <a:rPr lang="en-US" b="1" dirty="0">
                <a:latin typeface="+mn-lt"/>
                <a:sym typeface="Livvic"/>
              </a:rPr>
              <a:t> para 2023</a:t>
            </a:r>
          </a:p>
        </p:txBody>
      </p:sp>
      <p:pic>
        <p:nvPicPr>
          <p:cNvPr id="2" name="image1.jpeg">
            <a:extLst>
              <a:ext uri="{FF2B5EF4-FFF2-40B4-BE49-F238E27FC236}">
                <a16:creationId xmlns:a16="http://schemas.microsoft.com/office/drawing/2014/main" id="{02781CD4-A77B-7CE3-E53D-E2CF626F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D277EA7-3221-49D5-C662-3CEDE239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5210" y="1746354"/>
            <a:ext cx="7333580" cy="2238759"/>
          </a:xfrm>
        </p:spPr>
      </p:pic>
    </p:spTree>
    <p:extLst>
      <p:ext uri="{BB962C8B-B14F-4D97-AF65-F5344CB8AC3E}">
        <p14:creationId xmlns:p14="http://schemas.microsoft.com/office/powerpoint/2010/main" val="475519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6F3EA4-9244-4816-A765-7566B410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151" y="1305103"/>
            <a:ext cx="4592400" cy="1782300"/>
          </a:xfrm>
        </p:spPr>
        <p:txBody>
          <a:bodyPr/>
          <a:lstStyle/>
          <a:p>
            <a:r>
              <a:rPr lang="es-C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9825EE-4C7F-4AC7-B96C-E66184C66B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2" y="3087403"/>
            <a:ext cx="1723972" cy="159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1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51319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2019 ejecutadas en el año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Bacheo Camino C2-13-189, Calles Cuadrantes Urbanas las Flores.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Ȼ5.914.000,00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NIVELACIONES Y TRANSPORTES ROLJUANJO LTDA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8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2019LA-00141-01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BIJAGUA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4" y="1423693"/>
            <a:ext cx="4173162" cy="14349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4" y="3031490"/>
            <a:ext cx="4173162" cy="1866531"/>
          </a:xfrm>
          <a:prstGeom prst="rect">
            <a:avLst/>
          </a:prstGeom>
        </p:spPr>
      </p:pic>
      <p:pic>
        <p:nvPicPr>
          <p:cNvPr id="12" name="image1.jpeg">
            <a:extLst>
              <a:ext uri="{FF2B5EF4-FFF2-40B4-BE49-F238E27FC236}">
                <a16:creationId xmlns:a16="http://schemas.microsoft.com/office/drawing/2014/main" id="{34B616E7-F0C6-813B-8BFF-DB11C7AB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7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5BC00-44E7-C4DE-2860-CDCCD477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67" y="259978"/>
            <a:ext cx="4784529" cy="1170000"/>
          </a:xfrm>
        </p:spPr>
        <p:txBody>
          <a:bodyPr/>
          <a:lstStyle/>
          <a:p>
            <a:pPr algn="ctr"/>
            <a:r>
              <a:rPr lang="es-CR" dirty="0">
                <a:latin typeface="+mn-lt"/>
                <a:ea typeface="Times New Roman" panose="02020603050405020304" pitchFamily="18" charset="0"/>
              </a:rPr>
              <a:t>Contrataciones 2021 ejecutadas en el año 2022</a:t>
            </a:r>
            <a:endParaRPr lang="es-C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85D12E-F920-A607-CD65-B3B521BAF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571999" y="1438603"/>
            <a:ext cx="3849329" cy="1319635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ES" dirty="0">
                <a:latin typeface="+mn-lt"/>
              </a:rPr>
              <a:t>Rehabilitación del Camino C2-13-082, mediante la conformación de cunetas, conformación de la superficie de ruedo en (Ent.C.036) Fin de camino, El gavilán.</a:t>
            </a:r>
            <a:endParaRPr lang="es-CR" dirty="0">
              <a:latin typeface="+mn-lt"/>
            </a:endParaRPr>
          </a:p>
          <a:p>
            <a:endParaRPr lang="es-C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C97B93-1F45-3989-969C-BD6E718B96D1}"/>
              </a:ext>
            </a:extLst>
          </p:cNvPr>
          <p:cNvSpPr txBox="1"/>
          <p:nvPr/>
        </p:nvSpPr>
        <p:spPr>
          <a:xfrm>
            <a:off x="4572000" y="277790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Monto del 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  <a:sym typeface="Catamaran Thin"/>
              </a:rPr>
              <a:t>presupuesto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: </a:t>
            </a:r>
            <a:r>
              <a:rPr lang="es-ES" sz="1200" i="1" u="sng" dirty="0">
                <a:solidFill>
                  <a:srgbClr val="434343"/>
                </a:solidFill>
                <a:latin typeface="+mn-lt"/>
                <a:cs typeface="Catamaran Thin"/>
              </a:rPr>
              <a:t>Ȼ12.497.873,43</a:t>
            </a:r>
            <a:endParaRPr lang="es-CR" sz="1200" i="1" u="sng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672CB6-FB53-1BC7-4365-0C0F6A6FAB03}"/>
              </a:ext>
            </a:extLst>
          </p:cNvPr>
          <p:cNvSpPr txBox="1"/>
          <p:nvPr/>
        </p:nvSpPr>
        <p:spPr>
          <a:xfrm>
            <a:off x="4571999" y="3360200"/>
            <a:ext cx="4701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 err="1">
                <a:solidFill>
                  <a:srgbClr val="434343"/>
                </a:solidFill>
                <a:latin typeface="+mn-lt"/>
                <a:cs typeface="Catamaran Thin"/>
              </a:rPr>
              <a:t>N°</a:t>
            </a:r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 Contratación: 2021CD-000080-0021500001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B44451-4563-257B-F9BF-B1BCF6FC2D64}"/>
              </a:ext>
            </a:extLst>
          </p:cNvPr>
          <p:cNvSpPr txBox="1"/>
          <p:nvPr/>
        </p:nvSpPr>
        <p:spPr>
          <a:xfrm>
            <a:off x="4571999" y="3953537"/>
            <a:ext cx="4712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Empresa adjudicada: ARAYA Y CAMPOS S.A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2F4A2B-76D8-DF05-A3B3-D42B0E390B76}"/>
              </a:ext>
            </a:extLst>
          </p:cNvPr>
          <p:cNvSpPr txBox="1"/>
          <p:nvPr/>
        </p:nvSpPr>
        <p:spPr>
          <a:xfrm>
            <a:off x="4571999" y="4546874"/>
            <a:ext cx="4642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434343"/>
                </a:solidFill>
                <a:latin typeface="+mn-lt"/>
                <a:cs typeface="Catamaran Thin"/>
              </a:rPr>
              <a:t>Distrito: BIJAGUA</a:t>
            </a:r>
            <a:endParaRPr lang="es-CR" sz="1200" dirty="0">
              <a:solidFill>
                <a:srgbClr val="434343"/>
              </a:solidFill>
              <a:latin typeface="+mn-lt"/>
              <a:cs typeface="Catamaran Thin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635063D-97E2-440B-8717-2A73B3C7B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34" y="1456048"/>
            <a:ext cx="3635438" cy="18367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F9C58D-283F-0F91-10E7-E551C2C9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34" y="3409981"/>
            <a:ext cx="3635438" cy="1641110"/>
          </a:xfrm>
          <a:prstGeom prst="rect">
            <a:avLst/>
          </a:prstGeom>
        </p:spPr>
      </p:pic>
      <p:pic>
        <p:nvPicPr>
          <p:cNvPr id="14" name="image1.jpeg">
            <a:extLst>
              <a:ext uri="{FF2B5EF4-FFF2-40B4-BE49-F238E27FC236}">
                <a16:creationId xmlns:a16="http://schemas.microsoft.com/office/drawing/2014/main" id="{535EB80E-2340-CDDB-828F-16B20010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6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7" y="201538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9" y="1576348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dirty="0">
                <a:latin typeface="+mn-lt"/>
              </a:rPr>
              <a:t>Este proyecto comprende el código de </a:t>
            </a:r>
            <a:r>
              <a:rPr lang="es-CR" b="1" u="sng" dirty="0">
                <a:latin typeface="+mn-lt"/>
              </a:rPr>
              <a:t>camino C2-13-029 (ENT.C.37) - (ENT.C.36) BIJAGUA</a:t>
            </a:r>
            <a:r>
              <a:rPr lang="es-CR" dirty="0"/>
              <a:t>,  </a:t>
            </a:r>
            <a:endParaRPr lang="es-CR" b="1" u="sng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CR" i="1" u="sng" dirty="0">
                <a:latin typeface="+mn-lt"/>
                <a:sym typeface="Arial"/>
              </a:rPr>
              <a:t>Ȼ101.953.835,26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Araya y Campos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8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ES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BIJAGUA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A16AB9B9-E648-E593-6806-5727B2C1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9" y="1540561"/>
            <a:ext cx="3400964" cy="1563420"/>
          </a:xfrm>
          <a:prstGeom prst="rect">
            <a:avLst/>
          </a:prstGeom>
        </p:spPr>
      </p:pic>
      <p:pic>
        <p:nvPicPr>
          <p:cNvPr id="13" name="Imagen 13" descr="Tren pasando por un camino&#10;&#10;Descripción generada automáticamente">
            <a:extLst>
              <a:ext uri="{FF2B5EF4-FFF2-40B4-BE49-F238E27FC236}">
                <a16:creationId xmlns:a16="http://schemas.microsoft.com/office/drawing/2014/main" id="{26E13200-7C48-0905-B6CA-098E5E20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09" y="3276970"/>
            <a:ext cx="3400964" cy="1620698"/>
          </a:xfrm>
          <a:prstGeom prst="rect">
            <a:avLst/>
          </a:prstGeom>
        </p:spPr>
      </p:pic>
      <p:pic>
        <p:nvPicPr>
          <p:cNvPr id="8" name="image1.jpeg">
            <a:extLst>
              <a:ext uri="{FF2B5EF4-FFF2-40B4-BE49-F238E27FC236}">
                <a16:creationId xmlns:a16="http://schemas.microsoft.com/office/drawing/2014/main" id="{7F659BC3-DECD-97AD-4527-4B4B6EF4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033952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85735" y="1285206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proyecto:</a:t>
            </a:r>
          </a:p>
          <a:p>
            <a:pPr algn="l"/>
            <a:r>
              <a:rPr lang="es-CR" b="1" u="sng" dirty="0">
                <a:latin typeface="+mn-lt"/>
              </a:rPr>
              <a:t>Camino C2-13-036 (CALLES CUADRANTES URBANOS - BIJAGUA</a:t>
            </a:r>
            <a:r>
              <a:rPr lang="es-CR" dirty="0">
                <a:latin typeface="+mn-lt"/>
              </a:rPr>
              <a:t>, </a:t>
            </a:r>
            <a:endParaRPr lang="es-CR" b="1" u="sng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 </a:t>
            </a:r>
            <a:r>
              <a:rPr lang="es-CR" i="1" u="sng" dirty="0">
                <a:latin typeface="+mn-lt"/>
              </a:rPr>
              <a:t>Ȼ 46.638.298,20.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AGICA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8" y="3058686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endParaRPr lang="es-ES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BIJAGUA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8" name="Imagen 8" descr="Imagen que contiene exterior, camino, montaña, pasto&#10;&#10;Descripción generada automáticamente">
            <a:extLst>
              <a:ext uri="{FF2B5EF4-FFF2-40B4-BE49-F238E27FC236}">
                <a16:creationId xmlns:a16="http://schemas.microsoft.com/office/drawing/2014/main" id="{A5C433B3-0FF8-50B8-1C6D-F0FFD518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6" y="1306327"/>
            <a:ext cx="3400964" cy="1619017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7A8D992-E72F-24C3-9363-0FAC4D132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7" y="3084280"/>
            <a:ext cx="3400963" cy="1870089"/>
          </a:xfrm>
          <a:prstGeom prst="rect">
            <a:avLst/>
          </a:prstGeom>
        </p:spPr>
      </p:pic>
      <p:pic>
        <p:nvPicPr>
          <p:cNvPr id="12" name="image1.jpeg">
            <a:extLst>
              <a:ext uri="{FF2B5EF4-FFF2-40B4-BE49-F238E27FC236}">
                <a16:creationId xmlns:a16="http://schemas.microsoft.com/office/drawing/2014/main" id="{A95FDB92-ECCA-F2DE-E2F4-39C0656B4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2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288316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2021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485735" y="1285206"/>
            <a:ext cx="3392160" cy="832314"/>
          </a:xfrm>
        </p:spPr>
        <p:txBody>
          <a:bodyPr/>
          <a:lstStyle/>
          <a:p>
            <a:pPr algn="l"/>
            <a:r>
              <a:rPr lang="es-ES" dirty="0">
                <a:latin typeface="+mn-lt"/>
              </a:rPr>
              <a:t>Nombre del proyecto de asfaltado:</a:t>
            </a:r>
          </a:p>
          <a:p>
            <a:pPr algn="l"/>
            <a:r>
              <a:rPr lang="es-CR" b="1" u="sng" dirty="0">
                <a:latin typeface="+mn-lt"/>
              </a:rPr>
              <a:t>Camino C2-13-036 (CALLES CUADRANTES URBANOS - BIJAGUA</a:t>
            </a:r>
            <a:r>
              <a:rPr lang="es-CR" dirty="0">
                <a:latin typeface="+mn-lt"/>
              </a:rPr>
              <a:t>, </a:t>
            </a:r>
            <a:endParaRPr lang="es-CR" b="1" u="sng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9" y="249961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 </a:t>
            </a:r>
            <a:r>
              <a:rPr lang="es-MX" i="1" u="sng" dirty="0">
                <a:latin typeface="+mn-lt"/>
              </a:rPr>
              <a:t>¢ 42.500.000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6" y="3349828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Constructora Herrera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127187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BIJAGUA</a:t>
            </a:r>
            <a:endParaRPr lang="es-CR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2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FF9DBE88-DCFA-F3DD-49BC-89A34CEA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4" y="1416945"/>
            <a:ext cx="4101860" cy="23096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B4E6F83-A693-8D7F-D394-C5984520C047}"/>
              </a:ext>
            </a:extLst>
          </p:cNvPr>
          <p:cNvSpPr txBox="1"/>
          <p:nvPr/>
        </p:nvSpPr>
        <p:spPr>
          <a:xfrm>
            <a:off x="6036334" y="531603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sz="1100" dirty="0">
              <a:latin typeface="Calibri"/>
              <a:cs typeface="Calibri"/>
            </a:endParaRP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53E65DDF-68FD-CBBC-DC99-EAC78FC92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9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9888" y="272374"/>
            <a:ext cx="4737371" cy="116882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7" y="1410441"/>
            <a:ext cx="4046707" cy="998221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C2-13-186, mediante la conformación de cunetas, ampliación de la superficie de ruedo en (Ent.N.06) Fin de camino, La Rejolla.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71996" y="2643463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Ȼ6.975.000,00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7" y="3551199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NIVELACIONES Y TRANSORTES ROLJUANJO LTDA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2022CD-000007-0021500001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4231670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BIJAGUA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424470"/>
            <a:ext cx="4031276" cy="138551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3026271"/>
            <a:ext cx="4031276" cy="1575453"/>
          </a:xfrm>
          <a:prstGeom prst="rect">
            <a:avLst/>
          </a:prstGeom>
        </p:spPr>
      </p:pic>
      <p:pic>
        <p:nvPicPr>
          <p:cNvPr id="14" name="image1.jpeg">
            <a:extLst>
              <a:ext uri="{FF2B5EF4-FFF2-40B4-BE49-F238E27FC236}">
                <a16:creationId xmlns:a16="http://schemas.microsoft.com/office/drawing/2014/main" id="{35C26D6C-26C7-C1B2-7A70-2B4DEB404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3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977" y="218524"/>
            <a:ext cx="4737371" cy="1020341"/>
          </a:xfrm>
        </p:spPr>
        <p:txBody>
          <a:bodyPr/>
          <a:lstStyle/>
          <a:p>
            <a:pPr algn="ctr"/>
            <a:r>
              <a:rPr lang="es-CR" dirty="0">
                <a:latin typeface="+mn-lt"/>
              </a:rPr>
              <a:t>Contrataciones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H="1">
            <a:off x="4571996" y="1410441"/>
            <a:ext cx="4046707" cy="1220513"/>
          </a:xfrm>
        </p:spPr>
        <p:txBody>
          <a:bodyPr/>
          <a:lstStyle/>
          <a:p>
            <a:pPr algn="l"/>
            <a:r>
              <a:rPr lang="es-ES" b="1" dirty="0">
                <a:latin typeface="+mn-lt"/>
              </a:rPr>
              <a:t>NOMBRE DEL PROYECTO:</a:t>
            </a:r>
          </a:p>
          <a:p>
            <a:pPr algn="l"/>
            <a:endParaRPr lang="es-ES" dirty="0">
              <a:latin typeface="+mn-lt"/>
            </a:endParaRPr>
          </a:p>
          <a:p>
            <a:pPr algn="l"/>
            <a:r>
              <a:rPr lang="es-ES" dirty="0">
                <a:latin typeface="+mn-lt"/>
              </a:rPr>
              <a:t>Rehabilitacion del Camino C2-13-101, mediante la conformación de cunetas, conformación de la superficie de ruedo en Bijagua – La Pajarita.</a:t>
            </a:r>
            <a:endParaRPr lang="es-CR" dirty="0"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flipH="1">
            <a:off x="4522137" y="2630954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Monto del presupuesto: </a:t>
            </a:r>
            <a:r>
              <a:rPr lang="es-ES" i="1" u="sng" dirty="0">
                <a:latin typeface="+mn-lt"/>
              </a:rPr>
              <a:t>Ȼ26.764.776,30</a:t>
            </a:r>
            <a:endParaRPr lang="es-CR" i="1" u="sng" dirty="0">
              <a:latin typeface="+mn-lt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 flipH="1">
            <a:off x="4571994" y="3551199"/>
            <a:ext cx="4046708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Empresa adjudicada: CONSTRUCTORA AGICA S.A</a:t>
            </a:r>
            <a:endParaRPr lang="es-CR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flipH="1">
            <a:off x="4571997" y="3058686"/>
            <a:ext cx="3608964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N° Contratación: 2022CD-000034-0021500001</a:t>
            </a:r>
            <a:endParaRPr lang="es-CR" dirty="0">
              <a:latin typeface="+mn-lt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 flipH="1">
            <a:off x="4571996" y="3978931"/>
            <a:ext cx="3392157" cy="46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l"/>
            <a:r>
              <a:rPr lang="es-ES" dirty="0">
                <a:latin typeface="+mn-lt"/>
              </a:rPr>
              <a:t>Distrito: </a:t>
            </a:r>
            <a:r>
              <a:rPr lang="es-ES" b="1" u="sng" dirty="0">
                <a:latin typeface="+mn-lt"/>
              </a:rPr>
              <a:t>BIJAGUA</a:t>
            </a:r>
            <a:endParaRPr lang="es-CR" b="1" u="sng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8834" y="3276970"/>
            <a:ext cx="57001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06" y="1234659"/>
            <a:ext cx="3342285" cy="171488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06" y="3104693"/>
            <a:ext cx="3342285" cy="1748476"/>
          </a:xfrm>
          <a:prstGeom prst="rect">
            <a:avLst/>
          </a:prstGeom>
        </p:spPr>
      </p:pic>
      <p:pic>
        <p:nvPicPr>
          <p:cNvPr id="12" name="image1.jpeg">
            <a:extLst>
              <a:ext uri="{FF2B5EF4-FFF2-40B4-BE49-F238E27FC236}">
                <a16:creationId xmlns:a16="http://schemas.microsoft.com/office/drawing/2014/main" id="{D552012C-2CF7-11F2-CFFA-EA915A603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8" y="356276"/>
            <a:ext cx="304800" cy="34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51991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4904</TotalTime>
  <Words>1000</Words>
  <Application>Microsoft Office PowerPoint</Application>
  <PresentationFormat>Presentación en pantalla (16:9)</PresentationFormat>
  <Paragraphs>184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Catamaran Thin</vt:lpstr>
      <vt:lpstr>Calibri Light</vt:lpstr>
      <vt:lpstr>Helvetica Neue</vt:lpstr>
      <vt:lpstr>Arial</vt:lpstr>
      <vt:lpstr>Calibri</vt:lpstr>
      <vt:lpstr>Livvic</vt:lpstr>
      <vt:lpstr>Wingdings</vt:lpstr>
      <vt:lpstr>Engineering Project Proposal by Slidesgo</vt:lpstr>
      <vt:lpstr>Tema de Office</vt:lpstr>
      <vt:lpstr>Intervenciones de Departamento de Gestión Vial en el distrito Bijagua 2020-2023.  </vt:lpstr>
      <vt:lpstr>PROCESOS DE CONTRATACIÓN EJECUTADOS EN EL AÑO 2022  GESTIÓN VIAL.</vt:lpstr>
      <vt:lpstr>Contrataciones 2019 ejecutadas en el año 2022</vt:lpstr>
      <vt:lpstr>Contrataciones 2021 ejecutadas en el año 2022</vt:lpstr>
      <vt:lpstr>Contrataciones 2021 </vt:lpstr>
      <vt:lpstr>Contrataciones 2021 </vt:lpstr>
      <vt:lpstr>Contrataciones 2021 </vt:lpstr>
      <vt:lpstr>Contrataciones 2022</vt:lpstr>
      <vt:lpstr>Contrataciones 2022</vt:lpstr>
      <vt:lpstr>Contrataciones 2022</vt:lpstr>
      <vt:lpstr>Contrataciones 2022</vt:lpstr>
      <vt:lpstr>Presentación de PowerPoint</vt:lpstr>
      <vt:lpstr>Presentación de PowerPoint</vt:lpstr>
      <vt:lpstr>Trabajos de Obras CNE 2022</vt:lpstr>
      <vt:lpstr>Microempresa de Mantenimiento por Estándares Comunitario </vt:lpstr>
      <vt:lpstr>PROYECTOS 2023</vt:lpstr>
      <vt:lpstr>Licitación reducida: 2023LD-000035-0021500001</vt:lpstr>
      <vt:lpstr>Licitación reducida: 2023LE-000005-0021500001</vt:lpstr>
      <vt:lpstr>Proyectos realizados con maquinaria municipal 2023</vt:lpstr>
      <vt:lpstr>Presentación de PowerPoint</vt:lpstr>
      <vt:lpstr>Presentación de PowerPoint</vt:lpstr>
      <vt:lpstr>Información adicional</vt:lpstr>
      <vt:lpstr>Licitación menor: 2023LE-000003-0021500001</vt:lpstr>
      <vt:lpstr>Licitación menor: 2023LE-000003-0021500001</vt:lpstr>
      <vt:lpstr>Concesiones</vt:lpstr>
      <vt:lpstr>Compra de maquinaria</vt:lpstr>
      <vt:lpstr>Inversión Municipal 2020-2023 </vt:lpstr>
      <vt:lpstr>Proyectos Planificados para 2023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Vial Quinquenal Básico de Conservación y Desarrollo Periodo 2021-2025</dc:title>
  <dc:creator>GEOGRAFIA</dc:creator>
  <cp:lastModifiedBy>Fabian Armas Sanchez</cp:lastModifiedBy>
  <cp:revision>318</cp:revision>
  <dcterms:modified xsi:type="dcterms:W3CDTF">2023-11-24T20:48:26Z</dcterms:modified>
</cp:coreProperties>
</file>